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5"/>
  </p:notesMasterIdLst>
  <p:handoutMasterIdLst>
    <p:handoutMasterId r:id="rId26"/>
  </p:handoutMasterIdLst>
  <p:sldIdLst>
    <p:sldId id="548" r:id="rId2"/>
    <p:sldId id="845" r:id="rId3"/>
    <p:sldId id="846" r:id="rId4"/>
    <p:sldId id="847" r:id="rId5"/>
    <p:sldId id="848" r:id="rId6"/>
    <p:sldId id="864" r:id="rId7"/>
    <p:sldId id="849" r:id="rId8"/>
    <p:sldId id="850" r:id="rId9"/>
    <p:sldId id="865" r:id="rId10"/>
    <p:sldId id="855" r:id="rId11"/>
    <p:sldId id="856" r:id="rId12"/>
    <p:sldId id="857" r:id="rId13"/>
    <p:sldId id="858" r:id="rId14"/>
    <p:sldId id="859" r:id="rId15"/>
    <p:sldId id="860" r:id="rId16"/>
    <p:sldId id="861" r:id="rId17"/>
    <p:sldId id="862" r:id="rId18"/>
    <p:sldId id="863" r:id="rId19"/>
    <p:sldId id="854" r:id="rId20"/>
    <p:sldId id="853" r:id="rId21"/>
    <p:sldId id="852" r:id="rId22"/>
    <p:sldId id="851" r:id="rId23"/>
    <p:sldId id="492" r:id="rId24"/>
  </p:sldIdLst>
  <p:sldSz cx="9144000" cy="6858000" type="screen4x3"/>
  <p:notesSz cx="6858000" cy="9144000"/>
  <p:embeddedFontLst>
    <p:embeddedFont>
      <p:font typeface="Arial Narrow" panose="020B0606020202030204" pitchFamily="34" charset="0"/>
      <p:regular r:id="rId27"/>
      <p:bold r:id="rId28"/>
      <p:italic r:id="rId29"/>
      <p:boldItalic r:id="rId30"/>
    </p:embeddedFont>
    <p:embeddedFont>
      <p:font typeface="Comic Sans MS" panose="030F0702030302020204" pitchFamily="66" charset="0"/>
      <p:regular r:id="rId31"/>
      <p:bold r:id="rId32"/>
      <p:italic r:id="rId33"/>
      <p:boldItalic r:id="rId34"/>
    </p:embeddedFont>
    <p:embeddedFont>
      <p:font typeface="Georgia" panose="02040502050405020303" pitchFamily="18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A9B"/>
    <a:srgbClr val="002060"/>
    <a:srgbClr val="4D63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50" autoAdjust="0"/>
  </p:normalViewPr>
  <p:slideViewPr>
    <p:cSldViewPr snapToGrid="0" snapToObjects="1">
      <p:cViewPr varScale="1">
        <p:scale>
          <a:sx n="164" d="100"/>
          <a:sy n="164" d="100"/>
        </p:scale>
        <p:origin x="1704" y="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hi Khalid" userId="6f1923c7-7363-4a1f-8614-9f8381252a8a" providerId="ADAL" clId="{732CC78A-689C-435D-89E2-637DCF990DA3}"/>
    <pc:docChg chg="delSld modSld">
      <pc:chgData name="Juhi Khalid" userId="6f1923c7-7363-4a1f-8614-9f8381252a8a" providerId="ADAL" clId="{732CC78A-689C-435D-89E2-637DCF990DA3}" dt="2024-11-24T17:14:39.797" v="7" actId="47"/>
      <pc:docMkLst>
        <pc:docMk/>
      </pc:docMkLst>
      <pc:sldChg chg="modSp mod">
        <pc:chgData name="Juhi Khalid" userId="6f1923c7-7363-4a1f-8614-9f8381252a8a" providerId="ADAL" clId="{732CC78A-689C-435D-89E2-637DCF990DA3}" dt="2024-11-24T17:14:21.976" v="6" actId="20577"/>
        <pc:sldMkLst>
          <pc:docMk/>
          <pc:sldMk cId="2093558599" sldId="863"/>
        </pc:sldMkLst>
        <pc:spChg chg="mod">
          <ac:chgData name="Juhi Khalid" userId="6f1923c7-7363-4a1f-8614-9f8381252a8a" providerId="ADAL" clId="{732CC78A-689C-435D-89E2-637DCF990DA3}" dt="2024-11-24T17:14:21.976" v="6" actId="20577"/>
          <ac:spMkLst>
            <pc:docMk/>
            <pc:sldMk cId="2093558599" sldId="863"/>
            <ac:spMk id="2" creationId="{411ABA41-B606-578B-FDD2-25A344626EA6}"/>
          </ac:spMkLst>
        </pc:spChg>
      </pc:sldChg>
      <pc:sldChg chg="del">
        <pc:chgData name="Juhi Khalid" userId="6f1923c7-7363-4a1f-8614-9f8381252a8a" providerId="ADAL" clId="{732CC78A-689C-435D-89E2-637DCF990DA3}" dt="2024-11-24T17:14:39.797" v="7" actId="47"/>
        <pc:sldMkLst>
          <pc:docMk/>
          <pc:sldMk cId="329172573" sldId="86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6C99A-010E-4B31-86FB-E4DC4EC1E5D5}" type="datetimeFigureOut">
              <a:rPr lang="en-CA" smtClean="0"/>
              <a:t>2024-11-24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43D04-D373-44A6-A053-D67068AE340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7161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CA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03012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A169E-9A1A-4FB5-AABB-648307B35A12}" type="slidenum">
              <a:rPr lang="en-AE" smtClean="0"/>
              <a:t>1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3969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3"/>
          <p:cNvSpPr txBox="1">
            <a:spLocks noGrp="1"/>
          </p:cNvSpPr>
          <p:nvPr>
            <p:ph type="title"/>
          </p:nvPr>
        </p:nvSpPr>
        <p:spPr>
          <a:xfrm>
            <a:off x="0" y="13636"/>
            <a:ext cx="8134065" cy="6554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 dirty="0"/>
          </a:p>
        </p:txBody>
      </p:sp>
      <p:sp>
        <p:nvSpPr>
          <p:cNvPr id="8" name="Shape 34"/>
          <p:cNvSpPr txBox="1">
            <a:spLocks noGrp="1"/>
          </p:cNvSpPr>
          <p:nvPr>
            <p:ph type="body" idx="1" hasCustomPrompt="1"/>
          </p:nvPr>
        </p:nvSpPr>
        <p:spPr>
          <a:xfrm>
            <a:off x="96671" y="982639"/>
            <a:ext cx="8936493" cy="46700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20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rgbClr val="002060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742950" marR="0" lvl="1" indent="-252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 baseline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2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CA" dirty="0"/>
              <a:t>Txt 1</a:t>
            </a:r>
          </a:p>
          <a:p>
            <a:pPr lvl="1"/>
            <a:r>
              <a:rPr lang="en-CA" dirty="0"/>
              <a:t>Txt 2</a:t>
            </a:r>
          </a:p>
          <a:p>
            <a:pPr lvl="2"/>
            <a:r>
              <a:rPr lang="en-CA" dirty="0"/>
              <a:t>TXT 3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6B76FE-4971-B3E1-D2E2-02E96CB33911}"/>
              </a:ext>
            </a:extLst>
          </p:cNvPr>
          <p:cNvGrpSpPr/>
          <p:nvPr userDrawn="1"/>
        </p:nvGrpSpPr>
        <p:grpSpPr>
          <a:xfrm rot="5400000">
            <a:off x="4375378" y="3713146"/>
            <a:ext cx="612098" cy="4689189"/>
            <a:chOff x="8435233" y="1348635"/>
            <a:chExt cx="612098" cy="468918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EE5F312-A7DD-9845-7615-76498CC2F01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3" t="12642" r="46778" b="9485"/>
            <a:stretch/>
          </p:blipFill>
          <p:spPr bwMode="auto">
            <a:xfrm rot="16200000">
              <a:off x="8431118" y="1352752"/>
              <a:ext cx="620330" cy="612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407BAE6C-6ED1-933B-B2B4-6B8EB05F3ED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3" t="12642" r="46778" b="9485"/>
            <a:stretch/>
          </p:blipFill>
          <p:spPr bwMode="auto">
            <a:xfrm rot="16200000">
              <a:off x="8431118" y="2369969"/>
              <a:ext cx="620330" cy="612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489B12EF-DADA-440D-3268-1BF508B52B8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3" t="12642" r="46778" b="9485"/>
            <a:stretch/>
          </p:blipFill>
          <p:spPr bwMode="auto">
            <a:xfrm rot="16200000">
              <a:off x="8431118" y="3387185"/>
              <a:ext cx="620330" cy="612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E21C0CE-343D-A5C2-AE49-0A8D15B358B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3" t="12642" r="46778" b="9485"/>
            <a:stretch/>
          </p:blipFill>
          <p:spPr bwMode="auto">
            <a:xfrm rot="16200000">
              <a:off x="8431117" y="4404401"/>
              <a:ext cx="620330" cy="612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46EF70DB-7C01-082D-837F-74B92BAB9E1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3" t="12642" r="46778" b="9485"/>
            <a:stretch/>
          </p:blipFill>
          <p:spPr bwMode="auto">
            <a:xfrm rot="16200000">
              <a:off x="8431115" y="5421615"/>
              <a:ext cx="620327" cy="612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82013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3"/>
          <p:cNvSpPr txBox="1">
            <a:spLocks noGrp="1"/>
          </p:cNvSpPr>
          <p:nvPr>
            <p:ph type="title"/>
          </p:nvPr>
        </p:nvSpPr>
        <p:spPr>
          <a:xfrm>
            <a:off x="0" y="13636"/>
            <a:ext cx="8134065" cy="6554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 dirty="0"/>
          </a:p>
        </p:txBody>
      </p:sp>
      <p:sp>
        <p:nvSpPr>
          <p:cNvPr id="8" name="Shape 34"/>
          <p:cNvSpPr txBox="1">
            <a:spLocks noGrp="1"/>
          </p:cNvSpPr>
          <p:nvPr>
            <p:ph type="body" idx="1" hasCustomPrompt="1"/>
          </p:nvPr>
        </p:nvSpPr>
        <p:spPr>
          <a:xfrm>
            <a:off x="877456" y="967751"/>
            <a:ext cx="8266544" cy="52953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20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742950" marR="0" lvl="1" indent="-252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2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CA" dirty="0"/>
              <a:t>Txt 1</a:t>
            </a:r>
          </a:p>
          <a:p>
            <a:pPr lvl="1"/>
            <a:r>
              <a:rPr lang="en-CA" dirty="0"/>
              <a:t>Txt 2</a:t>
            </a:r>
          </a:p>
          <a:p>
            <a:pPr lvl="2"/>
            <a:r>
              <a:rPr lang="en-CA" dirty="0"/>
              <a:t>TXT 3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4057C5-BAF2-94D1-21EA-F79F544E565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3" t="12642" r="46778" b="9485"/>
          <a:stretch/>
        </p:blipFill>
        <p:spPr bwMode="auto">
          <a:xfrm rot="16200000">
            <a:off x="62956" y="1352752"/>
            <a:ext cx="620330" cy="61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D3C06294-99E2-7D99-E99D-79FB60C2811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3" t="12642" r="46778" b="9485"/>
          <a:stretch/>
        </p:blipFill>
        <p:spPr bwMode="auto">
          <a:xfrm rot="16200000">
            <a:off x="62956" y="2369969"/>
            <a:ext cx="620330" cy="61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9F53BAEB-127E-2AC1-5538-28F8A7E2403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3" t="12642" r="46778" b="9485"/>
          <a:stretch/>
        </p:blipFill>
        <p:spPr bwMode="auto">
          <a:xfrm rot="16200000">
            <a:off x="62956" y="3387185"/>
            <a:ext cx="620330" cy="61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322D3E-6202-A744-5E48-1360D63C9D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3" t="12642" r="46778" b="9485"/>
          <a:stretch/>
        </p:blipFill>
        <p:spPr bwMode="auto">
          <a:xfrm rot="16200000">
            <a:off x="62955" y="4404401"/>
            <a:ext cx="620330" cy="61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6382CF80-2B98-59FE-D165-E1496E57062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3" t="12642" r="46778" b="9485"/>
          <a:stretch/>
        </p:blipFill>
        <p:spPr bwMode="auto">
          <a:xfrm rot="16200000">
            <a:off x="62953" y="5421615"/>
            <a:ext cx="620327" cy="612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8294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og indholdsobjek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237838" cy="6554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 dirty="0"/>
          </a:p>
        </p:txBody>
      </p:sp>
      <p:sp>
        <p:nvSpPr>
          <p:cNvPr id="10" name="Shape 34"/>
          <p:cNvSpPr txBox="1">
            <a:spLocks noGrp="1"/>
          </p:cNvSpPr>
          <p:nvPr>
            <p:ph type="body" idx="1" hasCustomPrompt="1"/>
          </p:nvPr>
        </p:nvSpPr>
        <p:spPr>
          <a:xfrm>
            <a:off x="267855" y="982211"/>
            <a:ext cx="8876145" cy="53776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20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rgbClr val="002060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742950" marR="0" lvl="1" indent="-252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 baseline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52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CA" dirty="0"/>
              <a:t>Txt 1</a:t>
            </a:r>
          </a:p>
          <a:p>
            <a:pPr lvl="1"/>
            <a:r>
              <a:rPr lang="en-CA" dirty="0"/>
              <a:t>Txt 2</a:t>
            </a:r>
          </a:p>
          <a:p>
            <a:pPr lvl="2"/>
            <a:r>
              <a:rPr lang="en-CA" dirty="0"/>
              <a:t>TXT 3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1942" y="437059"/>
            <a:ext cx="2908531" cy="12872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rgbClr val="2B389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771" y="1902691"/>
            <a:ext cx="4959374" cy="43537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E2CDEF-842A-2767-5C3E-2F472DCA0B46}"/>
              </a:ext>
            </a:extLst>
          </p:cNvPr>
          <p:cNvSpPr/>
          <p:nvPr userDrawn="1"/>
        </p:nvSpPr>
        <p:spPr>
          <a:xfrm>
            <a:off x="1" y="6400800"/>
            <a:ext cx="9144000" cy="457200"/>
          </a:xfrm>
          <a:prstGeom prst="rect">
            <a:avLst/>
          </a:prstGeom>
          <a:gradFill flip="none" rotWithShape="1">
            <a:gsLst>
              <a:gs pos="2000">
                <a:srgbClr val="2B3891"/>
              </a:gs>
              <a:gs pos="81000">
                <a:schemeClr val="bg1">
                  <a:lumMod val="95000"/>
                </a:schemeClr>
              </a:gs>
              <a:gs pos="57000">
                <a:srgbClr val="DEE1F6"/>
              </a:gs>
              <a:gs pos="35000">
                <a:schemeClr val="tx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E54E1EF-6E71-26AE-5311-398FC433151A}"/>
              </a:ext>
            </a:extLst>
          </p:cNvPr>
          <p:cNvSpPr/>
          <p:nvPr userDrawn="1"/>
        </p:nvSpPr>
        <p:spPr>
          <a:xfrm>
            <a:off x="0" y="6341936"/>
            <a:ext cx="9144001" cy="65998"/>
          </a:xfrm>
          <a:prstGeom prst="rect">
            <a:avLst/>
          </a:prstGeom>
          <a:solidFill>
            <a:srgbClr val="22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7907792F-512D-BEC2-0EEB-E0050D681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75" b="0" i="0" u="none" strike="noStrike" cap="none">
                <a:solidFill>
                  <a:srgbClr val="222C9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55AE6E4D-8DBB-4C28-98DB-256AFB774348}" type="datetimeFigureOut">
              <a:rPr lang="en-US" smtClean="0"/>
              <a:pPr/>
              <a:t>11/24/2024</a:t>
            </a:fld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4F4F4132-9A67-4541-C09A-058670227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75" b="0" i="0" u="none" strike="noStrike" cap="all" baseline="0">
                <a:solidFill>
                  <a:srgbClr val="222C9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1BB83283-ECC1-E850-BD45-A775DBEDB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88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B38D528C-7B6D-44CC-B897-7CAC437FA58A}" type="slidenum">
              <a:rPr lang="en-AE" smtClean="0"/>
              <a:pPr/>
              <a:t>‹#›</a:t>
            </a:fld>
            <a:endParaRPr lang="en-AE" dirty="0"/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036517AE-4871-C151-22AE-DB9D99404F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753" y="6388031"/>
            <a:ext cx="651411" cy="52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1EBC5D2-307E-166E-F302-B5DE8CD84F35}"/>
              </a:ext>
            </a:extLst>
          </p:cNvPr>
          <p:cNvSpPr/>
          <p:nvPr userDrawn="1"/>
        </p:nvSpPr>
        <p:spPr>
          <a:xfrm>
            <a:off x="0" y="-32223"/>
            <a:ext cx="3651885" cy="6399933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2000">
                <a:srgbClr val="2B3891"/>
              </a:gs>
              <a:gs pos="81000">
                <a:schemeClr val="bg1">
                  <a:lumMod val="95000"/>
                </a:schemeClr>
              </a:gs>
              <a:gs pos="57000">
                <a:srgbClr val="DEE1F6"/>
              </a:gs>
              <a:gs pos="35000">
                <a:schemeClr val="tx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05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1B66C785-665E-7C0E-E7A0-2E3850EBC39F}"/>
              </a:ext>
            </a:extLst>
          </p:cNvPr>
          <p:cNvSpPr/>
          <p:nvPr userDrawn="1"/>
        </p:nvSpPr>
        <p:spPr>
          <a:xfrm flipV="1">
            <a:off x="0" y="-64382"/>
            <a:ext cx="3651885" cy="6399933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2000">
                <a:srgbClr val="2B3891"/>
              </a:gs>
              <a:gs pos="81000">
                <a:schemeClr val="bg1">
                  <a:lumMod val="95000"/>
                </a:schemeClr>
              </a:gs>
              <a:gs pos="57000">
                <a:srgbClr val="DEE1F6"/>
              </a:gs>
              <a:gs pos="35000">
                <a:schemeClr val="tx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050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181B0740-4D2F-2C02-CCC8-4AA682F95E6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82" b="9591"/>
          <a:stretch/>
        </p:blipFill>
        <p:spPr bwMode="auto">
          <a:xfrm>
            <a:off x="423796" y="1724354"/>
            <a:ext cx="2804291" cy="2755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6587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mmenligning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29648" y="1262157"/>
            <a:ext cx="4456287" cy="7041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129648" y="1901920"/>
            <a:ext cx="4456287" cy="4348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4317472" y="1262157"/>
            <a:ext cx="4458037" cy="7041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4317472" y="1901920"/>
            <a:ext cx="4458037" cy="4348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53"/>
          <p:cNvSpPr txBox="1">
            <a:spLocks noGrp="1"/>
          </p:cNvSpPr>
          <p:nvPr>
            <p:ph type="title"/>
          </p:nvPr>
        </p:nvSpPr>
        <p:spPr>
          <a:xfrm>
            <a:off x="0" y="13646"/>
            <a:ext cx="8134065" cy="6554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 indholdsobjekt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22830" y="4176216"/>
            <a:ext cx="4359321" cy="17059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634552" y="1081589"/>
            <a:ext cx="4250140" cy="492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53"/>
          <p:cNvSpPr txBox="1">
            <a:spLocks noGrp="1"/>
          </p:cNvSpPr>
          <p:nvPr>
            <p:ph type="title"/>
          </p:nvPr>
        </p:nvSpPr>
        <p:spPr>
          <a:xfrm>
            <a:off x="0" y="14043"/>
            <a:ext cx="8134065" cy="6554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 dirty="0"/>
          </a:p>
        </p:txBody>
      </p:sp>
      <p:sp>
        <p:nvSpPr>
          <p:cNvPr id="5" name="Pladsholder til indhold 3"/>
          <p:cNvSpPr>
            <a:spLocks noGrp="1"/>
          </p:cNvSpPr>
          <p:nvPr>
            <p:ph sz="half" idx="10"/>
          </p:nvPr>
        </p:nvSpPr>
        <p:spPr>
          <a:xfrm>
            <a:off x="122829" y="1077913"/>
            <a:ext cx="4359321" cy="290723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alibri"/>
              </a:defRPr>
            </a:lvl1pPr>
            <a:lvl2pPr>
              <a:defRPr sz="2000">
                <a:latin typeface="Calibri"/>
              </a:defRPr>
            </a:lvl2pPr>
            <a:lvl3pPr>
              <a:defRPr sz="1800">
                <a:latin typeface="Calibri"/>
              </a:defRPr>
            </a:lvl3pPr>
            <a:lvl4pPr>
              <a:defRPr sz="1600">
                <a:latin typeface="Calibri"/>
              </a:defRPr>
            </a:lvl4pPr>
            <a:lvl5pPr>
              <a:defRPr sz="1600">
                <a:latin typeface="Calibri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1770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295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AFE49A66-E355-A3E7-BF3A-E1DF1211F0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0168" y="1177211"/>
            <a:ext cx="4195014" cy="1972817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6000" kern="1200" spc="-50" baseline="0" dirty="0">
                <a:solidFill>
                  <a:srgbClr val="2D3A9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FBF5043-4489-2F76-2A3A-ACE8D894F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236" y="3308831"/>
            <a:ext cx="4153506" cy="540770"/>
          </a:xfrm>
        </p:spPr>
        <p:txBody>
          <a:bodyPr lIns="91440" rIns="9144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lang="en-US" sz="2000" kern="1200" cap="all" spc="200" baseline="0" dirty="0">
                <a:solidFill>
                  <a:srgbClr val="2D3A9B"/>
                </a:solidFill>
                <a:latin typeface="+mj-lt"/>
                <a:ea typeface="+mn-ea"/>
                <a:cs typeface="+mn-cs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321028-20D2-F67E-4785-8E9198BCB367}"/>
              </a:ext>
            </a:extLst>
          </p:cNvPr>
          <p:cNvCxnSpPr>
            <a:cxnSpLocks/>
          </p:cNvCxnSpPr>
          <p:nvPr userDrawn="1"/>
        </p:nvCxnSpPr>
        <p:spPr>
          <a:xfrm>
            <a:off x="432814" y="3229429"/>
            <a:ext cx="5802368" cy="0"/>
          </a:xfrm>
          <a:prstGeom prst="line">
            <a:avLst/>
          </a:prstGeom>
          <a:ln w="6350">
            <a:solidFill>
              <a:srgbClr val="748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06250A5-D87E-6EA3-27EA-65662D0174BD}"/>
              </a:ext>
            </a:extLst>
          </p:cNvPr>
          <p:cNvSpPr/>
          <p:nvPr userDrawn="1"/>
        </p:nvSpPr>
        <p:spPr>
          <a:xfrm>
            <a:off x="1" y="6400800"/>
            <a:ext cx="9144000" cy="457200"/>
          </a:xfrm>
          <a:prstGeom prst="rect">
            <a:avLst/>
          </a:prstGeom>
          <a:gradFill flip="none" rotWithShape="1">
            <a:gsLst>
              <a:gs pos="2000">
                <a:srgbClr val="2B3891"/>
              </a:gs>
              <a:gs pos="81000">
                <a:schemeClr val="bg1">
                  <a:lumMod val="95000"/>
                </a:schemeClr>
              </a:gs>
              <a:gs pos="57000">
                <a:srgbClr val="DEE1F6"/>
              </a:gs>
              <a:gs pos="35000">
                <a:schemeClr val="tx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792996-8074-1213-17C4-4091FD436DCF}"/>
              </a:ext>
            </a:extLst>
          </p:cNvPr>
          <p:cNvSpPr/>
          <p:nvPr userDrawn="1"/>
        </p:nvSpPr>
        <p:spPr>
          <a:xfrm>
            <a:off x="0" y="6341936"/>
            <a:ext cx="9144001" cy="65998"/>
          </a:xfrm>
          <a:prstGeom prst="rect">
            <a:avLst/>
          </a:prstGeom>
          <a:solidFill>
            <a:srgbClr val="22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C3D4662E-E0F8-1720-FC77-E561F95E9A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/>
                </a:solidFill>
              </a:defRPr>
            </a:lvl1pPr>
          </a:lstStyle>
          <a:p>
            <a:fld id="{55AE6E4D-8DBB-4C28-98DB-256AFB774348}" type="datetimeFigureOut">
              <a:rPr lang="en-US" smtClean="0"/>
              <a:pPr/>
              <a:t>11/24/2024</a:t>
            </a:fld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5FA6881C-B92B-48A1-3B9F-984431071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222C9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12B28F8B-0E5C-06E9-56D7-59F35B769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222C73"/>
                </a:solidFill>
              </a:defRPr>
            </a:lvl1pPr>
          </a:lstStyle>
          <a:p>
            <a:fld id="{B38D528C-7B6D-44CC-B897-7CAC437FA58A}" type="slidenum">
              <a:rPr lang="en-AE" smtClean="0"/>
              <a:pPr/>
              <a:t>‹#›</a:t>
            </a:fld>
            <a:endParaRPr lang="en-AE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B651C7BC-B90F-599C-9B69-52893CFB414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82" b="9591"/>
          <a:stretch/>
        </p:blipFill>
        <p:spPr bwMode="auto">
          <a:xfrm>
            <a:off x="313386" y="1286683"/>
            <a:ext cx="1634419" cy="161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BDFF5BA4-2CB4-3857-5929-D84BC782A9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199" y="6407934"/>
            <a:ext cx="714966" cy="43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541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3"/>
          <p:cNvSpPr txBox="1">
            <a:spLocks noGrp="1"/>
          </p:cNvSpPr>
          <p:nvPr>
            <p:ph type="title"/>
          </p:nvPr>
        </p:nvSpPr>
        <p:spPr>
          <a:xfrm>
            <a:off x="2" y="13636"/>
            <a:ext cx="8134065" cy="6554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457178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914354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1371532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1828709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 dirty="0"/>
          </a:p>
        </p:txBody>
      </p:sp>
      <p:sp>
        <p:nvSpPr>
          <p:cNvPr id="8" name="Shape 34"/>
          <p:cNvSpPr txBox="1">
            <a:spLocks noGrp="1"/>
          </p:cNvSpPr>
          <p:nvPr>
            <p:ph type="body" idx="1" hasCustomPrompt="1"/>
          </p:nvPr>
        </p:nvSpPr>
        <p:spPr>
          <a:xfrm>
            <a:off x="96672" y="982642"/>
            <a:ext cx="8446828" cy="52953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82" marR="0" lvl="0" indent="-251988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742913" marR="0" lvl="1" indent="-25198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42" marR="0" lvl="2" indent="-25198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20" marR="0" lvl="3" indent="-114294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298" marR="0" lvl="4" indent="-114294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74" marR="0" lvl="5" indent="-114294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652" marR="0" lvl="6" indent="-114294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829" marR="0" lvl="7" indent="-114294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006" marR="0" lvl="8" indent="-114294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CA" dirty="0"/>
              <a:t>Txt 1</a:t>
            </a:r>
          </a:p>
          <a:p>
            <a:pPr lvl="1"/>
            <a:r>
              <a:rPr lang="en-CA" dirty="0"/>
              <a:t>Txt 2</a:t>
            </a:r>
          </a:p>
          <a:p>
            <a:pPr lvl="2"/>
            <a:r>
              <a:rPr lang="en-CA" dirty="0"/>
              <a:t>TXT 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9401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 userDrawn="1"/>
        </p:nvSpPr>
        <p:spPr>
          <a:xfrm>
            <a:off x="0" y="0"/>
            <a:ext cx="8237181" cy="879475"/>
          </a:xfrm>
          <a:prstGeom prst="rect">
            <a:avLst/>
          </a:prstGeom>
          <a:solidFill>
            <a:srgbClr val="4D6390"/>
          </a:solidFill>
          <a:ln>
            <a:solidFill>
              <a:srgbClr val="2D3A9B"/>
            </a:solidFill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12"/>
          <p:cNvSpPr/>
          <p:nvPr userDrawn="1"/>
        </p:nvSpPr>
        <p:spPr>
          <a:xfrm flipV="1">
            <a:off x="8237182" y="766618"/>
            <a:ext cx="906816" cy="1128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14"/>
          <p:cNvSpPr/>
          <p:nvPr/>
        </p:nvSpPr>
        <p:spPr>
          <a:xfrm>
            <a:off x="8379725" y="6469040"/>
            <a:ext cx="764275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CA" sz="1400" b="0" i="1" u="none" strike="noStrike" cap="none">
                <a:solidFill>
                  <a:schemeClr val="bg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‹#›</a:t>
            </a:fld>
            <a:endParaRPr lang="en-CA" sz="1400" b="0" i="1" u="none" strike="noStrike" cap="none">
              <a:solidFill>
                <a:schemeClr val="bg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" name="TextBox 23"/>
          <p:cNvSpPr txBox="1">
            <a:spLocks noChangeArrowheads="1"/>
          </p:cNvSpPr>
          <p:nvPr userDrawn="1"/>
        </p:nvSpPr>
        <p:spPr bwMode="auto">
          <a:xfrm>
            <a:off x="0" y="6469040"/>
            <a:ext cx="8379725" cy="400110"/>
          </a:xfrm>
          <a:prstGeom prst="rect">
            <a:avLst/>
          </a:prstGeom>
          <a:solidFill>
            <a:srgbClr val="4D6390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CA" sz="2000" dirty="0">
                <a:solidFill>
                  <a:schemeClr val="bg1"/>
                </a:solidFill>
              </a:rPr>
              <a:t>© 2002 Multimedia Communications research Laboratory (</a:t>
            </a:r>
            <a:r>
              <a:rPr lang="en-CA" sz="2000" dirty="0" err="1">
                <a:solidFill>
                  <a:schemeClr val="bg1"/>
                </a:solidFill>
              </a:rPr>
              <a:t>MCRLab</a:t>
            </a:r>
            <a:r>
              <a:rPr lang="en-CA" sz="2000" dirty="0">
                <a:solidFill>
                  <a:schemeClr val="bg1"/>
                </a:solidFill>
              </a:rPr>
              <a:t>) 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EC26EA8E-91A1-9D48-6FB9-C2F3D73A8E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961" y="164497"/>
            <a:ext cx="872331" cy="532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25" r:id="rId1"/>
    <p:sldLayoutId id="2147483724" r:id="rId2"/>
    <p:sldLayoutId id="2147483649" r:id="rId3"/>
    <p:sldLayoutId id="2147483726" r:id="rId4"/>
    <p:sldLayoutId id="2147483652" r:id="rId5"/>
    <p:sldLayoutId id="2147483663" r:id="rId6"/>
    <p:sldLayoutId id="2147483692" r:id="rId7"/>
    <p:sldLayoutId id="2147483693" r:id="rId8"/>
    <p:sldLayoutId id="214748372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85602-A4AE-6BB8-AEA8-27912F460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0168" y="1177211"/>
            <a:ext cx="6468832" cy="1972817"/>
          </a:xfrm>
        </p:spPr>
        <p:txBody>
          <a:bodyPr>
            <a:noAutofit/>
          </a:bodyPr>
          <a:lstStyle/>
          <a:p>
            <a:pPr algn="ctr"/>
            <a:r>
              <a:rPr lang="en-CA" sz="4400" dirty="0"/>
              <a:t>Develop a creative recipe-generating LLM model based on user ingredients</a:t>
            </a:r>
            <a:endParaRPr lang="en-AE" sz="4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6BB9BF-CC58-B576-7B58-DEAF1996F3C8}"/>
              </a:ext>
            </a:extLst>
          </p:cNvPr>
          <p:cNvSpPr/>
          <p:nvPr/>
        </p:nvSpPr>
        <p:spPr>
          <a:xfrm>
            <a:off x="314105" y="3759175"/>
            <a:ext cx="1889345" cy="167642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40000"/>
                  <a:lumOff val="60000"/>
                </a:schemeClr>
              </a:gs>
              <a:gs pos="45000">
                <a:schemeClr val="bg2">
                  <a:lumMod val="20000"/>
                  <a:lumOff val="80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solidFill>
              <a:srgbClr val="7480D6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Taejoon Lee</a:t>
            </a:r>
          </a:p>
          <a:p>
            <a:pPr algn="ctr"/>
            <a:r>
              <a:rPr lang="fi-FI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300404488 tlee096@uottawa.ca</a:t>
            </a:r>
            <a:endParaRPr lang="en-AE" sz="10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77D87B-B64A-5133-31F4-E05AAA2F5A7A}"/>
              </a:ext>
            </a:extLst>
          </p:cNvPr>
          <p:cNvSpPr/>
          <p:nvPr/>
        </p:nvSpPr>
        <p:spPr>
          <a:xfrm>
            <a:off x="6940549" y="3759175"/>
            <a:ext cx="1889345" cy="167642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40000"/>
                  <a:lumOff val="60000"/>
                </a:schemeClr>
              </a:gs>
              <a:gs pos="45000">
                <a:schemeClr val="bg2">
                  <a:lumMod val="20000"/>
                  <a:lumOff val="80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solidFill>
              <a:srgbClr val="7480D6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E" sz="1050" dirty="0"/>
              <a:t>Juhi Khalid</a:t>
            </a:r>
          </a:p>
          <a:p>
            <a:pPr algn="ctr"/>
            <a:r>
              <a:rPr lang="en-AE" sz="1050" dirty="0"/>
              <a:t>8968922</a:t>
            </a:r>
          </a:p>
          <a:p>
            <a:pPr algn="ctr"/>
            <a:r>
              <a:rPr lang="en-AE" sz="1050" dirty="0"/>
              <a:t>jkhal027@uottawa.ca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E7DDD-1B63-14E4-6F7E-EBB5B3184114}"/>
              </a:ext>
            </a:extLst>
          </p:cNvPr>
          <p:cNvSpPr txBox="1"/>
          <p:nvPr/>
        </p:nvSpPr>
        <p:spPr>
          <a:xfrm>
            <a:off x="314105" y="5607050"/>
            <a:ext cx="1889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Student 1 Details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04F31-0F2B-1C35-7AB9-79721BC140C2}"/>
              </a:ext>
            </a:extLst>
          </p:cNvPr>
          <p:cNvSpPr txBox="1"/>
          <p:nvPr/>
        </p:nvSpPr>
        <p:spPr>
          <a:xfrm>
            <a:off x="6940548" y="5607049"/>
            <a:ext cx="1889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Student 2 Details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6007E6-DAD1-1FDD-4BC5-6981908AFA17}"/>
              </a:ext>
            </a:extLst>
          </p:cNvPr>
          <p:cNvSpPr txBox="1"/>
          <p:nvPr/>
        </p:nvSpPr>
        <p:spPr>
          <a:xfrm>
            <a:off x="2366905" y="3524495"/>
            <a:ext cx="441019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Course: ELG5121 Multimedia Communications</a:t>
            </a:r>
          </a:p>
          <a:p>
            <a:pPr algn="ctr"/>
            <a:r>
              <a:rPr lang="en-US" sz="1050" dirty="0"/>
              <a:t>Fall 2024</a:t>
            </a:r>
            <a:endParaRPr lang="en-CA" sz="10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AE6F27-3DC3-07D8-223B-E4C63AF85060}"/>
              </a:ext>
            </a:extLst>
          </p:cNvPr>
          <p:cNvSpPr txBox="1"/>
          <p:nvPr/>
        </p:nvSpPr>
        <p:spPr>
          <a:xfrm>
            <a:off x="4082121" y="406823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Group: 8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1976C9-D354-EBB2-9A12-722B6564ECBD}"/>
              </a:ext>
            </a:extLst>
          </p:cNvPr>
          <p:cNvSpPr txBox="1"/>
          <p:nvPr/>
        </p:nvSpPr>
        <p:spPr>
          <a:xfrm>
            <a:off x="2435036" y="4597388"/>
            <a:ext cx="4273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Project Presentation submitted to Professor</a:t>
            </a:r>
            <a:r>
              <a:rPr lang="en-CA" sz="11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CA" sz="1100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Abdulmotaleb</a:t>
            </a:r>
            <a:r>
              <a:rPr lang="en-CA" sz="11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El Saddik in </a:t>
            </a:r>
          </a:p>
          <a:p>
            <a:pPr algn="ctr"/>
            <a:r>
              <a:rPr lang="en-CA" sz="11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partial fulfillment of the requirements for the course ELG 5121/CSI7163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3972897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AA04D-6BF4-CCC0-D81E-81EF8D4D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 and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57892-BFDE-5068-CBDE-6544430D6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0894" indent="0">
              <a:buNone/>
            </a:pPr>
            <a:r>
              <a:rPr lang="en-CA" sz="2800" b="1" dirty="0"/>
              <a:t>Backend Integration and Deployment</a:t>
            </a:r>
          </a:p>
          <a:p>
            <a:r>
              <a:rPr lang="en-CA" sz="2800" dirty="0"/>
              <a:t>Open Web UI provided by </a:t>
            </a:r>
            <a:r>
              <a:rPr lang="en-CA" sz="2800" dirty="0" err="1"/>
              <a:t>Ollama</a:t>
            </a:r>
            <a:r>
              <a:rPr lang="en-CA" sz="2800" dirty="0"/>
              <a:t> is used as the interface web service.</a:t>
            </a:r>
          </a:p>
          <a:p>
            <a:r>
              <a:rPr lang="en-CA" sz="2800" dirty="0"/>
              <a:t>Supports custom models and easy to deploy.</a:t>
            </a:r>
          </a:p>
          <a:p>
            <a:r>
              <a:rPr lang="en-CA" sz="2800" dirty="0"/>
              <a:t>The frontend of Open Web UI is similar to the popular ChatGPT website.</a:t>
            </a:r>
          </a:p>
          <a:p>
            <a:r>
              <a:rPr lang="en-CA" sz="2800" dirty="0"/>
              <a:t>Backend is implemented as </a:t>
            </a:r>
            <a:r>
              <a:rPr lang="en-CA" sz="2800" dirty="0" err="1"/>
              <a:t>FastAPI</a:t>
            </a:r>
            <a:r>
              <a:rPr lang="en-CA" sz="2800" dirty="0"/>
              <a:t>.</a:t>
            </a:r>
          </a:p>
          <a:p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4080223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315D1-8376-AF3B-0936-F379FCA9D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 and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01474-6046-954F-476C-1C383BEFD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2" y="827194"/>
            <a:ext cx="8446828" cy="5295331"/>
          </a:xfrm>
        </p:spPr>
        <p:txBody>
          <a:bodyPr/>
          <a:lstStyle/>
          <a:p>
            <a:pPr marL="90894" indent="0">
              <a:buNone/>
            </a:pPr>
            <a:r>
              <a:rPr lang="en-CA" sz="2400" b="1" dirty="0"/>
              <a:t>Recipe Response Logic</a:t>
            </a:r>
          </a:p>
          <a:p>
            <a:r>
              <a:rPr lang="en-CA" sz="2400" dirty="0"/>
              <a:t>The model recommends recipes based on the ingredients entered by the user and links those recipes with external services(Google, YouTube).</a:t>
            </a:r>
          </a:p>
          <a:p>
            <a:r>
              <a:rPr lang="en-CA" sz="2400" dirty="0"/>
              <a:t>Model can generate answers for recipe recommendations.</a:t>
            </a:r>
          </a:p>
          <a:p>
            <a:r>
              <a:rPr lang="en-CA" sz="2400" dirty="0"/>
              <a:t>For external service search, it extracts only the name of the recipe. A prompt pattern forces the model to generate a structured response (e.g., in JSON format), which consists of fields like </a:t>
            </a:r>
            <a:r>
              <a:rPr lang="en-CA" sz="2400" dirty="0" err="1"/>
              <a:t>is_recipe_request</a:t>
            </a:r>
            <a:r>
              <a:rPr lang="en-CA" sz="2400" dirty="0"/>
              <a:t>, </a:t>
            </a:r>
            <a:r>
              <a:rPr lang="en-CA" sz="2400" dirty="0" err="1"/>
              <a:t>recipe_name</a:t>
            </a:r>
            <a:r>
              <a:rPr lang="en-CA" sz="2400" dirty="0"/>
              <a:t>. </a:t>
            </a:r>
          </a:p>
          <a:p>
            <a:r>
              <a:rPr lang="en-CA" sz="2400" dirty="0"/>
              <a:t>When the model provides output, the backend service checks if </a:t>
            </a:r>
            <a:r>
              <a:rPr lang="en-CA" sz="2400" dirty="0" err="1"/>
              <a:t>is_recipe_request</a:t>
            </a:r>
            <a:r>
              <a:rPr lang="en-CA" sz="2400" dirty="0"/>
              <a:t> is True before responding to the user and uses </a:t>
            </a:r>
            <a:r>
              <a:rPr lang="en-CA" sz="2400" dirty="0" err="1"/>
              <a:t>recipe_name</a:t>
            </a:r>
            <a:r>
              <a:rPr lang="en-CA" sz="2400" dirty="0"/>
              <a:t> to search YouTube or Google to add the result to the user response.</a:t>
            </a:r>
          </a:p>
        </p:txBody>
      </p:sp>
    </p:spTree>
    <p:extLst>
      <p:ext uri="{BB962C8B-B14F-4D97-AF65-F5344CB8AC3E}">
        <p14:creationId xmlns:p14="http://schemas.microsoft.com/office/powerpoint/2010/main" val="2894353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20F36-C205-1CFC-6187-2E2BE1E44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 and 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9F08E-14EE-7F1C-F1FC-2BFFBBB94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21" y="1200065"/>
            <a:ext cx="7449157" cy="27301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48CF7-8A51-6414-9F4A-A06CD318A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261861"/>
            <a:ext cx="9144000" cy="188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47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C43E1-9838-A269-4B6A-DC94909B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0D6E6-DF3C-99BD-0FB7-A8AC7DEA9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2" y="818050"/>
            <a:ext cx="8446828" cy="5295331"/>
          </a:xfrm>
        </p:spPr>
        <p:txBody>
          <a:bodyPr/>
          <a:lstStyle/>
          <a:p>
            <a:pPr marL="90894" indent="0">
              <a:buNone/>
            </a:pPr>
            <a:r>
              <a:rPr lang="en-CA" sz="2400" b="1" dirty="0"/>
              <a:t>Quantitative Evaluation</a:t>
            </a:r>
          </a:p>
          <a:p>
            <a:r>
              <a:rPr lang="en-CA" sz="2400" dirty="0"/>
              <a:t>BLEU and ROUGE scores are used, which measure overlap between reference and generated texts.</a:t>
            </a:r>
          </a:p>
          <a:p>
            <a:r>
              <a:rPr lang="en-CA" sz="2400" dirty="0"/>
              <a:t>BLEU is based on precision and ROUGE on recall.</a:t>
            </a:r>
          </a:p>
          <a:p>
            <a:r>
              <a:rPr lang="en-CA" sz="2400" dirty="0"/>
              <a:t>Different scores depends on the n-gram level and can vary from 0-1.</a:t>
            </a:r>
          </a:p>
          <a:p>
            <a:r>
              <a:rPr lang="en-CA" sz="2400" dirty="0"/>
              <a:t>For a valid performance evaluation BLEU and ROUGE scores for around 100 recipes with multiple references are required.</a:t>
            </a:r>
          </a:p>
          <a:p>
            <a:r>
              <a:rPr lang="en-CA" sz="2400" dirty="0"/>
              <a:t>Due to the limitation of time and resources, only one instance is found for demonstration.</a:t>
            </a:r>
          </a:p>
          <a:p>
            <a:endParaRPr lang="en-CA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CB79A-A54D-1A5D-B89A-68638BE909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2" t="7866" b="5039"/>
          <a:stretch/>
        </p:blipFill>
        <p:spPr>
          <a:xfrm>
            <a:off x="173736" y="5330952"/>
            <a:ext cx="8810244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5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C37D-3C91-CDC9-95EE-7BA48AACD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9488F-1A08-CEC6-DBA2-0DBDABED0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0894" indent="0">
              <a:buNone/>
            </a:pPr>
            <a:r>
              <a:rPr lang="en-CA" sz="2400" b="1" dirty="0"/>
              <a:t>Qualitative Evaluation</a:t>
            </a:r>
          </a:p>
          <a:p>
            <a:r>
              <a:rPr lang="en-CA" sz="2400" dirty="0"/>
              <a:t>Collected survey responses from 10 participants.</a:t>
            </a:r>
          </a:p>
          <a:p>
            <a:r>
              <a:rPr lang="en-CA" sz="2400" dirty="0" err="1"/>
              <a:t>QoE</a:t>
            </a:r>
            <a:r>
              <a:rPr lang="en-CA" sz="2400" dirty="0"/>
              <a:t> criteria of effectiveness, efficiency, satisfaction, enjoyment, and social presence are covered by the questions.</a:t>
            </a:r>
          </a:p>
          <a:p>
            <a:endParaRPr lang="en-CA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BA6FF9-8834-3F33-7EC5-A14B93E39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7322"/>
            <a:ext cx="9144000" cy="300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22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3762-EE64-D499-2A2E-E1DDCEAE6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A029F-C276-EBC7-DC09-6EDB7B47F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377BE-4D3E-E105-7C20-2FA10B0F2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80" y="1450825"/>
            <a:ext cx="8146057" cy="442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35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0A642-D290-9EDA-4278-626C018B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1D39C-F0C5-E254-A029-FA27AB0E3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0894" indent="0">
              <a:buNone/>
            </a:pPr>
            <a:r>
              <a:rPr lang="en-CA" b="1" dirty="0"/>
              <a:t>User Interaction with the Web UI</a:t>
            </a:r>
          </a:p>
          <a:p>
            <a:r>
              <a:rPr lang="en-CA" sz="2800" dirty="0"/>
              <a:t>Connect to the Open Web UI server via a web browser  and log in with their user account. </a:t>
            </a:r>
          </a:p>
          <a:p>
            <a:r>
              <a:rPr lang="en-CA" sz="2800" dirty="0"/>
              <a:t>Users can choose any of the models installed on the Open Web UI server.</a:t>
            </a:r>
          </a:p>
          <a:p>
            <a:r>
              <a:rPr lang="en-CA" sz="2800" dirty="0"/>
              <a:t>Choose </a:t>
            </a:r>
            <a:r>
              <a:rPr lang="en-CA" sz="2800" dirty="0" err="1"/>
              <a:t>LLama</a:t>
            </a:r>
            <a:r>
              <a:rPr lang="en-CA" sz="2800" dirty="0"/>
              <a:t> 3 (8B) model as the v7 model fine-tuned.</a:t>
            </a:r>
          </a:p>
          <a:p>
            <a:r>
              <a:rPr lang="en-CA" sz="2800" dirty="0"/>
              <a:t>Write a phrase to recommend a recipe based on the ingredients they have on hand.</a:t>
            </a:r>
          </a:p>
        </p:txBody>
      </p:sp>
    </p:spTree>
    <p:extLst>
      <p:ext uri="{BB962C8B-B14F-4D97-AF65-F5344CB8AC3E}">
        <p14:creationId xmlns:p14="http://schemas.microsoft.com/office/powerpoint/2010/main" val="2988876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C1549-7E69-8BDF-D660-8CFCB66C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C5BDA-A5DD-F7AC-58FF-EF5956572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2" y="964354"/>
            <a:ext cx="8446828" cy="5295331"/>
          </a:xfrm>
        </p:spPr>
        <p:txBody>
          <a:bodyPr/>
          <a:lstStyle/>
          <a:p>
            <a:pPr marL="90894" indent="0">
              <a:buNone/>
            </a:pPr>
            <a:r>
              <a:rPr lang="en-CA" sz="2400" b="1" dirty="0"/>
              <a:t>Model Response Streaming</a:t>
            </a:r>
            <a:r>
              <a:rPr lang="en-CA" sz="2400" dirty="0"/>
              <a:t> </a:t>
            </a:r>
          </a:p>
          <a:p>
            <a:r>
              <a:rPr lang="en-CA" sz="2400" dirty="0"/>
              <a:t>Web application provides the input to the LLM model the user selects.</a:t>
            </a:r>
          </a:p>
          <a:p>
            <a:r>
              <a:rPr lang="en-CA" sz="2400" dirty="0"/>
              <a:t>It generates a response in a streaming format.</a:t>
            </a:r>
          </a:p>
          <a:p>
            <a:r>
              <a:rPr lang="en-CA" sz="2400" dirty="0"/>
              <a:t>Backend checks for the presence of a JSON structure and attempts to parse it to integrate external search results.</a:t>
            </a:r>
          </a:p>
          <a:p>
            <a:r>
              <a:rPr lang="en-CA" sz="2400" dirty="0"/>
              <a:t>In the logs, JSON objects like </a:t>
            </a:r>
            <a:r>
              <a:rPr lang="en-CA" sz="2400" dirty="0" err="1"/>
              <a:t>is_recipe_request</a:t>
            </a:r>
            <a:r>
              <a:rPr lang="en-CA" sz="2400" dirty="0"/>
              <a:t> and </a:t>
            </a:r>
            <a:r>
              <a:rPr lang="en-CA" sz="2400" dirty="0" err="1"/>
              <a:t>recipe_name</a:t>
            </a:r>
            <a:r>
              <a:rPr lang="en-CA" sz="2400" dirty="0"/>
              <a:t> were successfully detected and reconstructed in the model’s output.</a:t>
            </a:r>
          </a:p>
          <a:p>
            <a:pPr marL="90894" indent="0">
              <a:buNone/>
            </a:pPr>
            <a:r>
              <a:rPr lang="en-CA" sz="2400" b="1" dirty="0"/>
              <a:t>Analysis of the Model’s Response</a:t>
            </a:r>
          </a:p>
          <a:p>
            <a:r>
              <a:rPr lang="en-CA" sz="2400" dirty="0"/>
              <a:t>The model’s response followed the format of the Output structure of the dataset we defined. </a:t>
            </a:r>
          </a:p>
          <a:p>
            <a:r>
              <a:rPr lang="en-CA" sz="2400" dirty="0"/>
              <a:t>The recipes generated were not trained on the dataset. </a:t>
            </a:r>
          </a:p>
          <a:p>
            <a:pPr marL="90894" indent="0">
              <a:buNone/>
            </a:pPr>
            <a:r>
              <a:rPr lang="en-CA" sz="2400" dirty="0"/>
              <a:t> </a:t>
            </a:r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585731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ABA41-B606-578B-FDD2-25A344626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F8163-C67D-1FC3-D39D-BAEE21D29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" y="982642"/>
            <a:ext cx="8543498" cy="5427302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B9EF8-81A2-7CAB-AB69-77A4EAB3831E}"/>
              </a:ext>
            </a:extLst>
          </p:cNvPr>
          <p:cNvSpPr txBox="1"/>
          <p:nvPr/>
        </p:nvSpPr>
        <p:spPr>
          <a:xfrm>
            <a:off x="960120" y="4133088"/>
            <a:ext cx="2276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(a) Enter user questions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A0EEE-E490-60A6-ED53-C35E7E53DD50}"/>
              </a:ext>
            </a:extLst>
          </p:cNvPr>
          <p:cNvSpPr txBox="1"/>
          <p:nvPr/>
        </p:nvSpPr>
        <p:spPr>
          <a:xfrm>
            <a:off x="5614416" y="5340096"/>
            <a:ext cx="2785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(b) Model response results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955F25-81D5-FBA3-6924-903847F2AC7E}"/>
              </a:ext>
            </a:extLst>
          </p:cNvPr>
          <p:cNvSpPr txBox="1"/>
          <p:nvPr/>
        </p:nvSpPr>
        <p:spPr>
          <a:xfrm>
            <a:off x="676656" y="6124319"/>
            <a:ext cx="3723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(c) Backend Logs: Attempt to parse JSON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4445A0B-BA6A-29B3-1647-194DFA845A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8"/>
          <a:stretch/>
        </p:blipFill>
        <p:spPr>
          <a:xfrm>
            <a:off x="4624206" y="1172549"/>
            <a:ext cx="4495421" cy="4160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D47037-5A41-D67E-BC2D-3110984F2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97" y="1116412"/>
            <a:ext cx="4122998" cy="29773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829070B-A00D-874E-8BCE-C6A05F1B2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91" y="4404139"/>
            <a:ext cx="4451810" cy="163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58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B40C-FCDA-6A5F-541E-993B7E5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05E16-4177-F834-3592-DCE34FFD4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2" y="982642"/>
            <a:ext cx="8699856" cy="5295331"/>
          </a:xfrm>
        </p:spPr>
        <p:txBody>
          <a:bodyPr/>
          <a:lstStyle/>
          <a:p>
            <a:r>
              <a:rPr lang="en-CA" sz="2400" dirty="0"/>
              <a:t>BLEU and ROUGE are not the best metrics for creative text generation.</a:t>
            </a:r>
          </a:p>
          <a:p>
            <a:r>
              <a:rPr lang="en-CA" sz="2400" dirty="0"/>
              <a:t>The scores fail to capture user experience.</a:t>
            </a:r>
          </a:p>
          <a:p>
            <a:r>
              <a:rPr lang="en-CA" sz="2400" dirty="0"/>
              <a:t>Most survey respondents were satisfied with the service. </a:t>
            </a:r>
          </a:p>
          <a:p>
            <a:r>
              <a:rPr lang="en-CA" sz="2400" dirty="0"/>
              <a:t>User’s input significantly impacted the quality of the model’s responses.</a:t>
            </a:r>
          </a:p>
          <a:p>
            <a:r>
              <a:rPr lang="en-CA" sz="2400" dirty="0"/>
              <a:t>Providing pre-defined question examples can help users interact with models more effectively.</a:t>
            </a:r>
          </a:p>
          <a:p>
            <a:r>
              <a:rPr lang="en-CA" sz="2400" dirty="0"/>
              <a:t>LLM needs to know the user’s status or knowledge level when answering their questions. </a:t>
            </a:r>
          </a:p>
          <a:p>
            <a:r>
              <a:rPr lang="en-CA" sz="2400" dirty="0"/>
              <a:t>Further research and development are needed to improve the model’s performance and strengthen its user-centered approach.</a:t>
            </a:r>
          </a:p>
        </p:txBody>
      </p:sp>
    </p:spTree>
    <p:extLst>
      <p:ext uri="{BB962C8B-B14F-4D97-AF65-F5344CB8AC3E}">
        <p14:creationId xmlns:p14="http://schemas.microsoft.com/office/powerpoint/2010/main" val="3178854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698B2-8E65-8840-8C98-73FD01286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BDE7-0A7E-2A4A-8C51-D242A6C92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2400" dirty="0"/>
              <a:t>Culinary science evolves with vast internet data availability.</a:t>
            </a:r>
          </a:p>
          <a:p>
            <a:r>
              <a:rPr lang="en-CA" sz="2400" dirty="0"/>
              <a:t>Advances in NLP, powered by transformer-based LLMs, facilitate sophisticated recipe creation.</a:t>
            </a:r>
          </a:p>
          <a:p>
            <a:r>
              <a:rPr lang="en-CA" sz="2400" dirty="0" err="1"/>
              <a:t>Ollama</a:t>
            </a:r>
            <a:r>
              <a:rPr lang="en-CA" sz="2400" b="1" dirty="0"/>
              <a:t> </a:t>
            </a:r>
            <a:r>
              <a:rPr lang="en-CA" sz="2400" dirty="0"/>
              <a:t>ensures fast, efficient responses at low cost.</a:t>
            </a:r>
          </a:p>
          <a:p>
            <a:r>
              <a:rPr lang="en-CA" sz="2400" dirty="0"/>
              <a:t>Generates recipes based on user-entered ingredients.</a:t>
            </a:r>
          </a:p>
          <a:p>
            <a:r>
              <a:rPr lang="en-CA" sz="2400" dirty="0"/>
              <a:t>Enhances user interaction by allowing users to search for recipes on Google and YouTube.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6781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BDAD-C735-C32C-D0B3-58C75CB47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4A2A0-BE08-1B63-6404-FF65CFB8A7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2400" dirty="0"/>
              <a:t>Implemented an LLM-based service that can recommend creative and practical recipes based on user-input ingredients.</a:t>
            </a:r>
          </a:p>
          <a:p>
            <a:r>
              <a:rPr lang="en-CA" sz="2400" dirty="0"/>
              <a:t>Fine-tuned the Llama 3 (8B) model to generate creative responses and provide additional recommendations by connecting to Google and YouTube.</a:t>
            </a:r>
          </a:p>
          <a:p>
            <a:r>
              <a:rPr lang="en-CA" sz="2400" dirty="0"/>
              <a:t>Open Web UI platform was used to implement responses in real-time streaming format, enabling interactive interaction with users.</a:t>
            </a:r>
          </a:p>
          <a:p>
            <a:r>
              <a:rPr lang="en-CA" sz="2400" dirty="0"/>
              <a:t>Evaluated using BLUE, ROUGE scores and user survey.</a:t>
            </a:r>
          </a:p>
          <a:p>
            <a:r>
              <a:rPr lang="en-CA" sz="2400" dirty="0"/>
              <a:t>Model provided creative and realistic recipes while producing significant results on untrained data.</a:t>
            </a:r>
          </a:p>
        </p:txBody>
      </p:sp>
    </p:spTree>
    <p:extLst>
      <p:ext uri="{BB962C8B-B14F-4D97-AF65-F5344CB8AC3E}">
        <p14:creationId xmlns:p14="http://schemas.microsoft.com/office/powerpoint/2010/main" val="3713382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80ABF-02AA-E283-21BC-EA865B522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Limitation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95315-B47B-6E2C-6CF0-84A9A7FAE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2" y="982642"/>
            <a:ext cx="8745576" cy="5295331"/>
          </a:xfrm>
        </p:spPr>
        <p:txBody>
          <a:bodyPr/>
          <a:lstStyle/>
          <a:p>
            <a:r>
              <a:rPr lang="en-CA" sz="2400" dirty="0"/>
              <a:t>Dataset used for training contains a limited number of recipes, around 6500.</a:t>
            </a:r>
          </a:p>
          <a:p>
            <a:r>
              <a:rPr lang="en-CA" sz="2400" dirty="0"/>
              <a:t>The recipes in the dataset are biased towards the culture of the contributor .</a:t>
            </a:r>
          </a:p>
          <a:p>
            <a:r>
              <a:rPr lang="en-CA" sz="2400" dirty="0"/>
              <a:t>We need to compute quantitative metrics such as BLEU and ROUGE on a large scale to better evaluate the model.</a:t>
            </a:r>
          </a:p>
          <a:p>
            <a:r>
              <a:rPr lang="en-CA" sz="2400" dirty="0"/>
              <a:t>Qualitative evaluation was conducted on a small group of acquaintances.</a:t>
            </a:r>
          </a:p>
          <a:p>
            <a:r>
              <a:rPr lang="en-CA" sz="2400" dirty="0"/>
              <a:t>The format of the user input also determined the quality of the model.</a:t>
            </a:r>
          </a:p>
          <a:p>
            <a:r>
              <a:rPr lang="en-CA" sz="2400" dirty="0"/>
              <a:t>More testing is needed to reflect different user environments and further research is needed to consider the impact of technical limitations or network performance.</a:t>
            </a:r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252383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8204D-3977-10F8-3BBD-58FAC6ED1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0C36B-18D1-F1A4-85B8-96DA4198E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2800" dirty="0"/>
              <a:t>The model can be developed to track eating habits.</a:t>
            </a:r>
          </a:p>
          <a:p>
            <a:r>
              <a:rPr lang="en-CA" sz="2800" dirty="0"/>
              <a:t>The model can be trained to make ingredient substitutions for tailored recipes according to food restrictions.</a:t>
            </a:r>
          </a:p>
          <a:p>
            <a:r>
              <a:rPr lang="en-CA" sz="2800" dirty="0"/>
              <a:t>It could be developed to include multimodal capabilities.</a:t>
            </a:r>
          </a:p>
        </p:txBody>
      </p:sp>
    </p:spTree>
    <p:extLst>
      <p:ext uri="{BB962C8B-B14F-4D97-AF65-F5344CB8AC3E}">
        <p14:creationId xmlns:p14="http://schemas.microsoft.com/office/powerpoint/2010/main" val="1563828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handshake of a robot and a city&#10;&#10;Description automatically generated">
            <a:extLst>
              <a:ext uri="{FF2B5EF4-FFF2-40B4-BE49-F238E27FC236}">
                <a16:creationId xmlns:a16="http://schemas.microsoft.com/office/drawing/2014/main" id="{1C2F6CED-F623-FA28-85B3-F827C0D60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0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06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A628-BCDF-E5B6-EB64-B273B3CE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Literature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8BBF6-7940-9B42-BA4C-896C5F7100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2400" dirty="0"/>
              <a:t>LLMs perform better than neural networks for NLP tasks and are being used more.</a:t>
            </a:r>
          </a:p>
          <a:p>
            <a:r>
              <a:rPr lang="en-CA" sz="2400" dirty="0"/>
              <a:t>OpenAI’s GPT is a strong contender for recipe generation tasks due to its advanced transformer-based architecture.</a:t>
            </a:r>
          </a:p>
          <a:p>
            <a:r>
              <a:rPr lang="en-CA" sz="2400" dirty="0"/>
              <a:t>Our model uses </a:t>
            </a:r>
            <a:r>
              <a:rPr lang="en-CA" sz="2400" dirty="0" err="1"/>
              <a:t>Ollama</a:t>
            </a:r>
            <a:r>
              <a:rPr lang="en-CA" sz="2400" dirty="0"/>
              <a:t>, which is a smaller model but it is more compact and allows local deployment.</a:t>
            </a:r>
          </a:p>
          <a:p>
            <a:endParaRPr lang="en-CA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6E4D01-B7A5-884F-D425-7DC295526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3663516"/>
            <a:ext cx="9144000" cy="236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47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D7780-EAB1-B419-EDC3-7E0A4A7B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 and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6D77E-9CF6-8845-3F06-E07436846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0894" indent="0">
              <a:buNone/>
            </a:pPr>
            <a:r>
              <a:rPr lang="en-CA" sz="2400" b="1" dirty="0"/>
              <a:t>Dataset</a:t>
            </a:r>
          </a:p>
          <a:p>
            <a:r>
              <a:rPr lang="en-CA" sz="2400" dirty="0"/>
              <a:t>Planned to use 2 datasets: 7000+ International Cuisine and Recipe Dataset(2M+).</a:t>
            </a:r>
          </a:p>
          <a:p>
            <a:r>
              <a:rPr lang="en-CA" sz="2400" dirty="0"/>
              <a:t>Only used 7000+ International Cuisine dataset.</a:t>
            </a:r>
          </a:p>
          <a:p>
            <a:r>
              <a:rPr lang="en-CA" sz="2400" dirty="0"/>
              <a:t>Limitation of computing resources.</a:t>
            </a:r>
          </a:p>
          <a:p>
            <a:r>
              <a:rPr lang="en-CA" sz="2400" dirty="0"/>
              <a:t>Ease of model experimentation and performance evaluation.</a:t>
            </a:r>
          </a:p>
          <a:p>
            <a:endParaRPr lang="en-CA" sz="2400" baseline="-2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28168-F4B4-C468-5397-FBED73241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80" y="3918067"/>
            <a:ext cx="7825267" cy="222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17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94915-068F-4C53-51F3-FD5ED5C4C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 and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7AD1C-559C-1963-2F26-121690503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2" y="982642"/>
            <a:ext cx="8446828" cy="5515262"/>
          </a:xfrm>
        </p:spPr>
        <p:txBody>
          <a:bodyPr/>
          <a:lstStyle/>
          <a:p>
            <a:pPr marL="90894" indent="0">
              <a:buNone/>
            </a:pPr>
            <a:r>
              <a:rPr lang="en-CA" sz="2300" b="1" dirty="0"/>
              <a:t>Dataset Preparation</a:t>
            </a:r>
          </a:p>
          <a:p>
            <a:r>
              <a:rPr lang="en-CA" sz="2300" dirty="0"/>
              <a:t>Original dataset had multiple columns with recipe name, course, ingredient name, and ingredient quantity, which was preprocessed into two columns: instructions and the output to train the Llama model.</a:t>
            </a:r>
          </a:p>
          <a:p>
            <a:r>
              <a:rPr lang="en-CA" sz="2300" dirty="0"/>
              <a:t>It was done by batching the Instruction column with “I have the following ingredients: ingredients name”, and the output column merged the rest of the columns into a single text.</a:t>
            </a:r>
          </a:p>
          <a:p>
            <a:r>
              <a:rPr lang="en-CA" sz="2300" dirty="0" err="1"/>
              <a:t>ShareGPT</a:t>
            </a:r>
            <a:r>
              <a:rPr lang="en-CA" sz="2300" dirty="0"/>
              <a:t> was used to extend the simple prompt-response pair to a longer one to make the model’s response to the user’s request more interactive.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00A53-EB0F-3A0E-D015-2E6EDAAD3F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04" r="1065" b="7957"/>
          <a:stretch/>
        </p:blipFill>
        <p:spPr>
          <a:xfrm>
            <a:off x="605842" y="5257800"/>
            <a:ext cx="7349438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99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03D75-D80A-4AD1-3BD5-66697C475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58AB-AB11-CBDA-3940-7E07F547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 and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891D8-3F42-EB82-30CB-DA4CED594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2" y="982642"/>
            <a:ext cx="8446828" cy="5515262"/>
          </a:xfrm>
        </p:spPr>
        <p:txBody>
          <a:bodyPr/>
          <a:lstStyle/>
          <a:p>
            <a:pPr marL="90894" indent="0">
              <a:buNone/>
            </a:pPr>
            <a:r>
              <a:rPr lang="en-CA" sz="2300" b="1" dirty="0"/>
              <a:t>Dataset Preparation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1A923E-D056-8874-539B-F24293D2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65" y="1468245"/>
            <a:ext cx="7717070" cy="435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27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C98D2-BC95-EBF5-8004-ED4B5F296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 and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261FB-CC4E-784C-7996-50F9696DC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0894" indent="0">
              <a:buNone/>
            </a:pPr>
            <a:r>
              <a:rPr lang="en-CA" sz="2400" b="1" dirty="0"/>
              <a:t>Model Preparation and Fine-Tuning</a:t>
            </a:r>
          </a:p>
          <a:p>
            <a:r>
              <a:rPr lang="en-CA" sz="2400" dirty="0"/>
              <a:t>Used Llama 3.2 (3B), Llama 3 (8B) [11] and </a:t>
            </a:r>
            <a:r>
              <a:rPr lang="en-CA" sz="2400" dirty="0" err="1"/>
              <a:t>Tinyllama</a:t>
            </a:r>
            <a:r>
              <a:rPr lang="en-CA" sz="2400" dirty="0"/>
              <a:t> (1.1B) .</a:t>
            </a:r>
          </a:p>
          <a:p>
            <a:r>
              <a:rPr lang="en-CA" sz="2400" dirty="0" err="1"/>
              <a:t>Tinyllama</a:t>
            </a:r>
            <a:r>
              <a:rPr lang="en-CA" sz="2400" dirty="0"/>
              <a:t> (1.1B) performed poorly and was excluded from the model for the final service.</a:t>
            </a:r>
          </a:p>
          <a:p>
            <a:r>
              <a:rPr lang="en-CA" sz="2400" dirty="0" err="1"/>
              <a:t>SFTrainer</a:t>
            </a:r>
            <a:r>
              <a:rPr lang="en-CA" sz="2400" dirty="0"/>
              <a:t> is a framework implemented to simplify the task of fine-tuning models using supervised learning by handling tasks such as data loading, tokenization, and training parameter management.</a:t>
            </a:r>
          </a:p>
          <a:p>
            <a:r>
              <a:rPr lang="en-CA" sz="2400" dirty="0" err="1"/>
              <a:t>LoRA</a:t>
            </a:r>
            <a:r>
              <a:rPr lang="en-CA" sz="2400" dirty="0"/>
              <a:t> and </a:t>
            </a:r>
            <a:r>
              <a:rPr lang="en-CA" sz="2400" dirty="0" err="1"/>
              <a:t>Unsloth</a:t>
            </a:r>
            <a:r>
              <a:rPr lang="en-CA" sz="2400" dirty="0"/>
              <a:t> were used to optimize memory usage and computation and improve the model performance while using less memory.</a:t>
            </a:r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047398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3D618-B017-4290-9BAC-2FC73EF5D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 and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F27C6-429E-0ACC-37DB-E835B4D74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0" y="2911475"/>
            <a:ext cx="8446828" cy="5295331"/>
          </a:xfrm>
        </p:spPr>
        <p:txBody>
          <a:bodyPr/>
          <a:lstStyle/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B4606-5E61-96E1-6A3C-350EC6C38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0" y="1346381"/>
            <a:ext cx="8988017" cy="26633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564AEE-2861-8497-21DD-BF57794A2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1" y="4174625"/>
            <a:ext cx="8301317" cy="1933639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B098B34-3C1E-D600-05CF-A41B0E37BFA0}"/>
              </a:ext>
            </a:extLst>
          </p:cNvPr>
          <p:cNvSpPr txBox="1">
            <a:spLocks/>
          </p:cNvSpPr>
          <p:nvPr/>
        </p:nvSpPr>
        <p:spPr>
          <a:xfrm>
            <a:off x="96672" y="982642"/>
            <a:ext cx="8446828" cy="52953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882" marR="0" lvl="0" indent="-251988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Calibri"/>
              </a:defRPr>
            </a:lvl1pPr>
            <a:lvl2pPr marL="742913" marR="0" lvl="1" indent="-25198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42" marR="0" lvl="2" indent="-2519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20" marR="0" lvl="3" indent="-1142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298" marR="0" lvl="4" indent="-1142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74" marR="0" lvl="5" indent="-1142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652" marR="0" lvl="6" indent="-1142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829" marR="0" lvl="7" indent="-1142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006" marR="0" lvl="8" indent="-1142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0894" indent="0">
              <a:buFont typeface="Arial"/>
              <a:buNone/>
            </a:pPr>
            <a:r>
              <a:rPr lang="en-CA" sz="2400" b="1" dirty="0"/>
              <a:t>Model Preparation and Fine-Tuning</a:t>
            </a:r>
          </a:p>
        </p:txBody>
      </p:sp>
    </p:spTree>
    <p:extLst>
      <p:ext uri="{BB962C8B-B14F-4D97-AF65-F5344CB8AC3E}">
        <p14:creationId xmlns:p14="http://schemas.microsoft.com/office/powerpoint/2010/main" val="2201762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065D6-3342-ACCB-AF7C-5F313D8B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E332B-1A66-1B4A-0169-FB4C9C128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 and methodology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0285DD-4B8C-3E26-2DB3-819F38C9D5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464"/>
          <a:stretch/>
        </p:blipFill>
        <p:spPr>
          <a:xfrm>
            <a:off x="1572631" y="1934795"/>
            <a:ext cx="3071382" cy="34525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6A945C-D624-B857-5491-641C82CB5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13" y="1934795"/>
            <a:ext cx="3115990" cy="2926587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734C4CD-737B-8420-18D6-0DE003361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2" y="982642"/>
            <a:ext cx="8446828" cy="5295331"/>
          </a:xfrm>
        </p:spPr>
        <p:txBody>
          <a:bodyPr/>
          <a:lstStyle/>
          <a:p>
            <a:pPr marL="90894" indent="0">
              <a:buNone/>
            </a:pPr>
            <a:r>
              <a:rPr lang="en-CA" sz="2400" b="1" dirty="0"/>
              <a:t>Model Preparation and Fine-Tuning</a:t>
            </a:r>
          </a:p>
        </p:txBody>
      </p:sp>
    </p:spTree>
    <p:extLst>
      <p:ext uri="{BB962C8B-B14F-4D97-AF65-F5344CB8AC3E}">
        <p14:creationId xmlns:p14="http://schemas.microsoft.com/office/powerpoint/2010/main" val="2732887811"/>
      </p:ext>
    </p:extLst>
  </p:cSld>
  <p:clrMapOvr>
    <a:masterClrMapping/>
  </p:clrMapOvr>
</p:sld>
</file>

<file path=ppt/theme/theme1.xml><?xml version="1.0" encoding="utf-8"?>
<a:theme xmlns:a="http://schemas.openxmlformats.org/drawingml/2006/main" name="MCR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31259</TotalTime>
  <Words>1226</Words>
  <Application>Microsoft Office PowerPoint</Application>
  <PresentationFormat>화면 슬라이드 쇼(4:3)</PresentationFormat>
  <Paragraphs>117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Comic Sans MS</vt:lpstr>
      <vt:lpstr>Georgia</vt:lpstr>
      <vt:lpstr>Arial</vt:lpstr>
      <vt:lpstr>Calibri</vt:lpstr>
      <vt:lpstr>Arial Narrow</vt:lpstr>
      <vt:lpstr>Times New Roman</vt:lpstr>
      <vt:lpstr>MCRLab</vt:lpstr>
      <vt:lpstr>Develop a creative recipe-generating LLM model based on user ingredients</vt:lpstr>
      <vt:lpstr>Introduction</vt:lpstr>
      <vt:lpstr>Literature review</vt:lpstr>
      <vt:lpstr>Methods and methodology</vt:lpstr>
      <vt:lpstr>Methods and methodology</vt:lpstr>
      <vt:lpstr>Methods and methodology</vt:lpstr>
      <vt:lpstr>Methods and methodology</vt:lpstr>
      <vt:lpstr>Methods and methodology</vt:lpstr>
      <vt:lpstr>Methods and methodology</vt:lpstr>
      <vt:lpstr>Methods and methodology</vt:lpstr>
      <vt:lpstr>Methods and methodology</vt:lpstr>
      <vt:lpstr>Methods and methodology</vt:lpstr>
      <vt:lpstr>Experiments</vt:lpstr>
      <vt:lpstr>Experiments</vt:lpstr>
      <vt:lpstr>Experiments</vt:lpstr>
      <vt:lpstr>Results</vt:lpstr>
      <vt:lpstr>Results</vt:lpstr>
      <vt:lpstr>Results</vt:lpstr>
      <vt:lpstr>Discussion</vt:lpstr>
      <vt:lpstr>Conclusion</vt:lpstr>
      <vt:lpstr>Limitation</vt:lpstr>
      <vt:lpstr>Future works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A. Elsaddik</dc:creator>
  <cp:lastModifiedBy>Taejoon Lee</cp:lastModifiedBy>
  <cp:revision>532</cp:revision>
  <cp:lastPrinted>2017-09-12T03:34:19Z</cp:lastPrinted>
  <dcterms:modified xsi:type="dcterms:W3CDTF">2024-11-24T19:48:32Z</dcterms:modified>
</cp:coreProperties>
</file>